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8" r:id="rId6"/>
    <p:sldId id="269" r:id="rId7"/>
    <p:sldId id="270" r:id="rId8"/>
    <p:sldId id="262" r:id="rId9"/>
    <p:sldId id="263" r:id="rId10"/>
    <p:sldId id="264" r:id="rId11"/>
    <p:sldId id="265" r:id="rId12"/>
    <p:sldId id="271" r:id="rId13"/>
    <p:sldId id="272" r:id="rId14"/>
    <p:sldId id="273" r:id="rId15"/>
    <p:sldId id="274" r:id="rId16"/>
    <p:sldId id="266" r:id="rId17"/>
  </p:sldIdLst>
  <p:sldSz cx="12190413" cy="6859588"/>
  <p:notesSz cx="6858000" cy="9144000"/>
  <p:defaultTextStyle>
    <a:defPPr>
      <a:defRPr lang="zh-TW"/>
    </a:defPPr>
    <a:lvl1pPr marL="0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268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0536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0805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1073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1341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1609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1878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2146" algn="l" defTabSz="100053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875"/>
    <a:srgbClr val="037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18" y="9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62E71-E9F4-414E-9E1A-D3F5D43785C0}" type="datetimeFigureOut">
              <a:rPr lang="zh-TW" altLang="en-US" smtClean="0"/>
              <a:t>2019/3/16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E2C0-8C07-46D7-AAE3-995E096142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53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0268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0536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0805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1073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1341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1609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01878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02146" algn="l" defTabSz="1000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E2C0-8C07-46D7-AAE3-995E0961429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508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E2C0-8C07-46D7-AAE3-995E0961429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455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E2C0-8C07-46D7-AAE3-995E0961429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24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E2C0-8C07-46D7-AAE3-995E09614296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202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E2C0-8C07-46D7-AAE3-995E09614296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44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3" y="1122623"/>
            <a:ext cx="9142810" cy="238815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3" y="3602872"/>
            <a:ext cx="9142810" cy="1656145"/>
          </a:xfrm>
        </p:spPr>
        <p:txBody>
          <a:bodyPr/>
          <a:lstStyle>
            <a:lvl1pPr marL="0" indent="0" algn="ctr">
              <a:buNone/>
              <a:defRPr sz="2600"/>
            </a:lvl1pPr>
            <a:lvl2pPr marL="500268" indent="0" algn="ctr">
              <a:buNone/>
              <a:defRPr sz="2200"/>
            </a:lvl2pPr>
            <a:lvl3pPr marL="1000536" indent="0" algn="ctr">
              <a:buNone/>
              <a:defRPr sz="2000"/>
            </a:lvl3pPr>
            <a:lvl4pPr marL="1500805" indent="0" algn="ctr">
              <a:buNone/>
              <a:defRPr sz="1800"/>
            </a:lvl4pPr>
            <a:lvl5pPr marL="2001073" indent="0" algn="ctr">
              <a:buNone/>
              <a:defRPr sz="1800"/>
            </a:lvl5pPr>
            <a:lvl6pPr marL="2501341" indent="0" algn="ctr">
              <a:buNone/>
              <a:defRPr sz="1800"/>
            </a:lvl6pPr>
            <a:lvl7pPr marL="3001609" indent="0" algn="ctr">
              <a:buNone/>
              <a:defRPr sz="1800"/>
            </a:lvl7pPr>
            <a:lvl8pPr marL="3501878" indent="0" algn="ctr">
              <a:buNone/>
              <a:defRPr sz="1800"/>
            </a:lvl8pPr>
            <a:lvl9pPr marL="4002146" indent="0" algn="ctr">
              <a:buNone/>
              <a:defRPr sz="18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86F7A-4C13-4512-9546-7A2E13DD49E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5BE2B-728A-4539-B86A-F2CEE53DE51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61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2424-72F4-440E-8E03-587598E5B11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F9EC1-C088-4DAC-AB69-D10F40584BD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63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0"/>
            <a:ext cx="2628558" cy="581318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4" y="365210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F9C9-4C84-4072-AFAA-D241A8D58A5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597D9-2D04-4C83-915B-79D3B5D496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C279-DE8B-468B-BC28-587297351CC5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8769B-FD91-4354-84DF-C542D236D27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79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3" y="1710137"/>
            <a:ext cx="10514231" cy="2853397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3" y="4590528"/>
            <a:ext cx="10514231" cy="1500534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0026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05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008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010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013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016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018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002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9DB7B-3909-433D-9621-020AC3631DB6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2487E-DA75-40AD-AFB9-B7E66780091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13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3" y="1826048"/>
            <a:ext cx="5180925" cy="435234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5" cy="435234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91DE-9EFB-436C-8098-DA346D61F73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19AB3-A56A-40DC-B315-4C9AF1D9AEF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6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79" y="365211"/>
            <a:ext cx="10514231" cy="132587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79" y="1681552"/>
            <a:ext cx="5157116" cy="82410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268" indent="0">
              <a:buNone/>
              <a:defRPr sz="2200" b="1"/>
            </a:lvl2pPr>
            <a:lvl3pPr marL="1000536" indent="0">
              <a:buNone/>
              <a:defRPr sz="2000" b="1"/>
            </a:lvl3pPr>
            <a:lvl4pPr marL="1500805" indent="0">
              <a:buNone/>
              <a:defRPr sz="1800" b="1"/>
            </a:lvl4pPr>
            <a:lvl5pPr marL="2001073" indent="0">
              <a:buNone/>
              <a:defRPr sz="1800" b="1"/>
            </a:lvl5pPr>
            <a:lvl6pPr marL="2501341" indent="0">
              <a:buNone/>
              <a:defRPr sz="1800" b="1"/>
            </a:lvl6pPr>
            <a:lvl7pPr marL="3001609" indent="0">
              <a:buNone/>
              <a:defRPr sz="1800" b="1"/>
            </a:lvl7pPr>
            <a:lvl8pPr marL="3501878" indent="0">
              <a:buNone/>
              <a:defRPr sz="1800" b="1"/>
            </a:lvl8pPr>
            <a:lvl9pPr marL="4002146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79" y="2505657"/>
            <a:ext cx="5157116" cy="3685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396" y="1681552"/>
            <a:ext cx="5182514" cy="82410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268" indent="0">
              <a:buNone/>
              <a:defRPr sz="2200" b="1"/>
            </a:lvl2pPr>
            <a:lvl3pPr marL="1000536" indent="0">
              <a:buNone/>
              <a:defRPr sz="2000" b="1"/>
            </a:lvl3pPr>
            <a:lvl4pPr marL="1500805" indent="0">
              <a:buNone/>
              <a:defRPr sz="1800" b="1"/>
            </a:lvl4pPr>
            <a:lvl5pPr marL="2001073" indent="0">
              <a:buNone/>
              <a:defRPr sz="1800" b="1"/>
            </a:lvl5pPr>
            <a:lvl6pPr marL="2501341" indent="0">
              <a:buNone/>
              <a:defRPr sz="1800" b="1"/>
            </a:lvl6pPr>
            <a:lvl7pPr marL="3001609" indent="0">
              <a:buNone/>
              <a:defRPr sz="1800" b="1"/>
            </a:lvl7pPr>
            <a:lvl8pPr marL="3501878" indent="0">
              <a:buNone/>
              <a:defRPr sz="1800" b="1"/>
            </a:lvl8pPr>
            <a:lvl9pPr marL="4002146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396" y="2505657"/>
            <a:ext cx="5182514" cy="3685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8A4FD-48AA-4EB3-ADAB-90805DF574A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9823B-989B-4FE0-A31C-A45838B716C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23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3F5B-15CF-41AD-AAF7-C365C83FF08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2566-FD93-41C5-8007-9C6D9D8DF86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79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473D-2D84-413D-97BD-015ADE628A5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5DC8D-C4F0-4F0D-B826-92573808DA5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2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0" y="457307"/>
            <a:ext cx="3931725" cy="160057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5" y="987657"/>
            <a:ext cx="6171397" cy="487475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0" y="2057876"/>
            <a:ext cx="3931725" cy="3812471"/>
          </a:xfrm>
        </p:spPr>
        <p:txBody>
          <a:bodyPr/>
          <a:lstStyle>
            <a:lvl1pPr marL="0" indent="0">
              <a:buNone/>
              <a:defRPr sz="1800"/>
            </a:lvl1pPr>
            <a:lvl2pPr marL="500268" indent="0">
              <a:buNone/>
              <a:defRPr sz="1500"/>
            </a:lvl2pPr>
            <a:lvl3pPr marL="1000536" indent="0">
              <a:buNone/>
              <a:defRPr sz="1300"/>
            </a:lvl3pPr>
            <a:lvl4pPr marL="1500805" indent="0">
              <a:buNone/>
              <a:defRPr sz="1100"/>
            </a:lvl4pPr>
            <a:lvl5pPr marL="2001073" indent="0">
              <a:buNone/>
              <a:defRPr sz="1100"/>
            </a:lvl5pPr>
            <a:lvl6pPr marL="2501341" indent="0">
              <a:buNone/>
              <a:defRPr sz="1100"/>
            </a:lvl6pPr>
            <a:lvl7pPr marL="3001609" indent="0">
              <a:buNone/>
              <a:defRPr sz="1100"/>
            </a:lvl7pPr>
            <a:lvl8pPr marL="3501878" indent="0">
              <a:buNone/>
              <a:defRPr sz="1100"/>
            </a:lvl8pPr>
            <a:lvl9pPr marL="4002146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7D9F-B4F6-4B7D-8D30-9FDE43AA2D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07F97-2FC2-4714-850C-6700199D619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6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0" y="457307"/>
            <a:ext cx="3931725" cy="160057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5" y="987657"/>
            <a:ext cx="6171397" cy="4874753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0268" indent="0">
              <a:buNone/>
              <a:defRPr sz="3100"/>
            </a:lvl2pPr>
            <a:lvl3pPr marL="1000536" indent="0">
              <a:buNone/>
              <a:defRPr sz="2600"/>
            </a:lvl3pPr>
            <a:lvl4pPr marL="1500805" indent="0">
              <a:buNone/>
              <a:defRPr sz="2200"/>
            </a:lvl4pPr>
            <a:lvl5pPr marL="2001073" indent="0">
              <a:buNone/>
              <a:defRPr sz="2200"/>
            </a:lvl5pPr>
            <a:lvl6pPr marL="2501341" indent="0">
              <a:buNone/>
              <a:defRPr sz="2200"/>
            </a:lvl6pPr>
            <a:lvl7pPr marL="3001609" indent="0">
              <a:buNone/>
              <a:defRPr sz="2200"/>
            </a:lvl7pPr>
            <a:lvl8pPr marL="3501878" indent="0">
              <a:buNone/>
              <a:defRPr sz="2200"/>
            </a:lvl8pPr>
            <a:lvl9pPr marL="4002146" indent="0">
              <a:buNone/>
              <a:defRPr sz="22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0" y="2057876"/>
            <a:ext cx="3931725" cy="3812471"/>
          </a:xfrm>
        </p:spPr>
        <p:txBody>
          <a:bodyPr/>
          <a:lstStyle>
            <a:lvl1pPr marL="0" indent="0">
              <a:buNone/>
              <a:defRPr sz="1800"/>
            </a:lvl1pPr>
            <a:lvl2pPr marL="500268" indent="0">
              <a:buNone/>
              <a:defRPr sz="1500"/>
            </a:lvl2pPr>
            <a:lvl3pPr marL="1000536" indent="0">
              <a:buNone/>
              <a:defRPr sz="1300"/>
            </a:lvl3pPr>
            <a:lvl4pPr marL="1500805" indent="0">
              <a:buNone/>
              <a:defRPr sz="1100"/>
            </a:lvl4pPr>
            <a:lvl5pPr marL="2001073" indent="0">
              <a:buNone/>
              <a:defRPr sz="1100"/>
            </a:lvl5pPr>
            <a:lvl6pPr marL="2501341" indent="0">
              <a:buNone/>
              <a:defRPr sz="1100"/>
            </a:lvl6pPr>
            <a:lvl7pPr marL="3001609" indent="0">
              <a:buNone/>
              <a:defRPr sz="1100"/>
            </a:lvl7pPr>
            <a:lvl8pPr marL="3501878" indent="0">
              <a:buNone/>
              <a:defRPr sz="1100"/>
            </a:lvl8pPr>
            <a:lvl9pPr marL="4002146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2CA6-8D79-400E-AD1E-56E3E0DA2BA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9D1E1-5454-45C3-93DA-86C3DA9ECB4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85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092" y="365211"/>
            <a:ext cx="10514231" cy="132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054" tIns="50027" rIns="100054" bIns="50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092" y="1826048"/>
            <a:ext cx="10514231" cy="43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054" tIns="50027" rIns="100054" bIns="50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092" y="6357825"/>
            <a:ext cx="2742843" cy="365210"/>
          </a:xfrm>
          <a:prstGeom prst="rect">
            <a:avLst/>
          </a:prstGeom>
        </p:spPr>
        <p:txBody>
          <a:bodyPr vert="horz" lIns="100054" tIns="50027" rIns="100054" bIns="5002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3BA994-DBC0-4389-9AC3-50B67B3923E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076" y="6357825"/>
            <a:ext cx="4114264" cy="365210"/>
          </a:xfrm>
          <a:prstGeom prst="rect">
            <a:avLst/>
          </a:prstGeom>
        </p:spPr>
        <p:txBody>
          <a:bodyPr vert="horz" lIns="100054" tIns="50027" rIns="100054" bIns="5002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480" y="6357825"/>
            <a:ext cx="2742843" cy="365210"/>
          </a:xfrm>
          <a:prstGeom prst="rect">
            <a:avLst/>
          </a:prstGeom>
        </p:spPr>
        <p:txBody>
          <a:bodyPr vert="horz" wrap="square" lIns="100054" tIns="50027" rIns="100054" bIns="50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430D88-0AE5-4EDA-BDD3-1B97B5FCD56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4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500268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1000536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500805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2001073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50134" indent="-250134" algn="l" rtl="0" eaLnBrk="0" fontAlgn="base" hangingPunct="0">
        <a:lnSpc>
          <a:spcPct val="90000"/>
        </a:lnSpc>
        <a:spcBef>
          <a:spcPts val="1094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0402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671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50939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251207" indent="-250134" algn="l" rtl="0" eaLnBrk="0" fontAlgn="base" hangingPunct="0">
        <a:lnSpc>
          <a:spcPct val="90000"/>
        </a:lnSpc>
        <a:spcBef>
          <a:spcPts val="547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751475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51744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52012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52280" indent="-250134" algn="l" defTabSz="1000536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268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536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0805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073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1341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1609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1878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2146" algn="l" defTabSz="100053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992057" y="2863705"/>
            <a:ext cx="8169799" cy="839695"/>
          </a:xfrm>
          <a:prstGeom prst="rect">
            <a:avLst/>
          </a:prstGeom>
          <a:noFill/>
        </p:spPr>
        <p:txBody>
          <a:bodyPr lIns="100054" tIns="50027" rIns="100054" bIns="50027">
            <a:spAutoFit/>
          </a:bodyPr>
          <a:lstStyle/>
          <a:p>
            <a:pPr algn="ctr">
              <a:defRPr/>
            </a:pPr>
            <a:r>
              <a:rPr lang="en-US" altLang="zh-TW" sz="4800" b="1" spc="328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IF</a:t>
            </a:r>
            <a:r>
              <a:rPr lang="zh-TW" altLang="en-US" sz="4800" b="1" spc="328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條件判斷式</a:t>
            </a:r>
            <a:endParaRPr lang="zh-CN" altLang="en-US" sz="4800" b="1" spc="328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>
            <a:grpSpLocks/>
          </p:cNvGrpSpPr>
          <p:nvPr/>
        </p:nvGrpSpPr>
        <p:grpSpPr bwMode="auto">
          <a:xfrm>
            <a:off x="4153948" y="3787840"/>
            <a:ext cx="3846011" cy="362034"/>
            <a:chOff x="4154888" y="3453573"/>
            <a:chExt cx="3846874" cy="3610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4154888" y="3453573"/>
              <a:ext cx="3846874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599995" y="2257947"/>
            <a:ext cx="8955509" cy="2383390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3" name="组合 42"/>
          <p:cNvGrpSpPr>
            <a:grpSpLocks/>
          </p:cNvGrpSpPr>
          <p:nvPr/>
        </p:nvGrpSpPr>
        <p:grpSpPr bwMode="auto">
          <a:xfrm>
            <a:off x="10288839" y="4326940"/>
            <a:ext cx="1109519" cy="1130562"/>
            <a:chOff x="2666985" y="682103"/>
            <a:chExt cx="1109138" cy="1131217"/>
          </a:xfrm>
        </p:grpSpPr>
        <p:sp>
          <p:nvSpPr>
            <p:cNvPr id="40" name="矩形 39"/>
            <p:cNvSpPr/>
            <p:nvPr/>
          </p:nvSpPr>
          <p:spPr>
            <a:xfrm>
              <a:off x="2841527" y="858458"/>
              <a:ext cx="769574" cy="768973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666985" y="682103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3217587" y="1254067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组合 43"/>
          <p:cNvGrpSpPr>
            <a:grpSpLocks/>
          </p:cNvGrpSpPr>
          <p:nvPr/>
        </p:nvGrpSpPr>
        <p:grpSpPr bwMode="auto">
          <a:xfrm>
            <a:off x="792062" y="1462431"/>
            <a:ext cx="1109519" cy="1132149"/>
            <a:chOff x="2666985" y="682103"/>
            <a:chExt cx="1109138" cy="1131217"/>
          </a:xfrm>
        </p:grpSpPr>
        <p:sp>
          <p:nvSpPr>
            <p:cNvPr id="45" name="矩形 44"/>
            <p:cNvSpPr/>
            <p:nvPr/>
          </p:nvSpPr>
          <p:spPr>
            <a:xfrm>
              <a:off x="2841528" y="858211"/>
              <a:ext cx="769573" cy="769482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666985" y="682103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3217587" y="1254851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94323" y="1998066"/>
            <a:ext cx="5966426" cy="639640"/>
          </a:xfrm>
          <a:prstGeom prst="rect">
            <a:avLst/>
          </a:prstGeom>
          <a:blipFill dpi="0" rotWithShape="1">
            <a:blip r:embed="rId2"/>
            <a:srcRect/>
            <a:stretch>
              <a:fillRect t="-45000"/>
            </a:stretch>
          </a:blipFill>
        </p:spPr>
        <p:txBody>
          <a:bodyPr lIns="100054" tIns="50027" rIns="100054" bIns="50027">
            <a:spAutoFit/>
          </a:bodyPr>
          <a:lstStyle/>
          <a:p>
            <a:pPr algn="ctr">
              <a:defRPr/>
            </a:pPr>
            <a:r>
              <a:rPr lang="en-US" altLang="zh-CN" sz="3500" dirty="0" smtClean="0">
                <a:solidFill>
                  <a:srgbClr val="044875"/>
                </a:solidFill>
                <a:latin typeface="微軟正黑體" pitchFamily="34" charset="-120"/>
                <a:ea typeface="微軟正黑體" pitchFamily="34" charset="-120"/>
              </a:rPr>
              <a:t>APP Inventor 2 </a:t>
            </a:r>
            <a:r>
              <a:rPr lang="zh-TW" altLang="en-US" sz="3500" dirty="0" smtClean="0">
                <a:solidFill>
                  <a:srgbClr val="044875"/>
                </a:solidFill>
                <a:latin typeface="微軟正黑體" pitchFamily="34" charset="-120"/>
                <a:ea typeface="微軟正黑體" pitchFamily="34" charset="-120"/>
              </a:rPr>
              <a:t>程式設計</a:t>
            </a:r>
            <a:endParaRPr lang="zh-CN" altLang="en-US" sz="3500" dirty="0">
              <a:solidFill>
                <a:srgbClr val="044875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/>
          <p:nvPr/>
        </p:nvSpPr>
        <p:spPr>
          <a:xfrm>
            <a:off x="5443244" y="4130710"/>
            <a:ext cx="130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0448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Unit 3</a:t>
            </a:r>
            <a:endParaRPr lang="zh-TW" altLang="en-US" sz="2800" b="1" dirty="0">
              <a:solidFill>
                <a:srgbClr val="04487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6384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43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 animBg="1"/>
      <p:bldP spid="49" grpId="0" animBg="1"/>
      <p:bldP spid="53" grpId="0" animBg="1"/>
      <p:bldP spid="54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75962" y="1458283"/>
            <a:ext cx="11135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接下來我們試著練習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看看</a:t>
            </a: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假設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我們想設置體溫判斷式子，若體溫大於等於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度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，出現紅色警告；體溫小於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度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，出現正常綠色。</a:t>
            </a:r>
          </a:p>
          <a:p>
            <a:pPr indent="457200" algn="just">
              <a:spcAft>
                <a:spcPts val="0"/>
              </a:spcAft>
            </a:pP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因為有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兩個不同條件，所以在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Control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選取</a:t>
            </a:r>
            <a:r>
              <a:rPr lang="en-US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if then 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後利用齒輪新增一個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else 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方塊。上方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後方設體溫大於等於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度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條件，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下方</a:t>
            </a:r>
            <a:r>
              <a:rPr lang="en-US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if 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體溫小於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度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條件。</a:t>
            </a:r>
          </a:p>
        </p:txBody>
      </p:sp>
      <p:pic>
        <p:nvPicPr>
          <p:cNvPr id="14" name="圖片 13"/>
          <p:cNvPicPr/>
          <p:nvPr/>
        </p:nvPicPr>
        <p:blipFill rotWithShape="1">
          <a:blip r:embed="rId3"/>
          <a:srcRect l="7120" t="12059" r="15924" b="11855"/>
          <a:stretch/>
        </p:blipFill>
        <p:spPr>
          <a:xfrm>
            <a:off x="1556982" y="3378157"/>
            <a:ext cx="1368152" cy="1656184"/>
          </a:xfrm>
          <a:prstGeom prst="rect">
            <a:avLst/>
          </a:prstGeom>
        </p:spPr>
      </p:pic>
      <p:pic>
        <p:nvPicPr>
          <p:cNvPr id="15" name="圖片 14"/>
          <p:cNvPicPr/>
          <p:nvPr/>
        </p:nvPicPr>
        <p:blipFill rotWithShape="1">
          <a:blip r:embed="rId4"/>
          <a:srcRect b="27040"/>
          <a:stretch/>
        </p:blipFill>
        <p:spPr>
          <a:xfrm>
            <a:off x="3882978" y="3246431"/>
            <a:ext cx="4521835" cy="236557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542060" y="5697517"/>
            <a:ext cx="5203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利用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Math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裡的數值及運算式子來建立條件。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4276165" y="3588624"/>
            <a:ext cx="2640884" cy="875800"/>
            <a:chOff x="125202" y="1"/>
            <a:chExt cx="2641478" cy="876042"/>
          </a:xfrm>
        </p:grpSpPr>
        <p:sp>
          <p:nvSpPr>
            <p:cNvPr id="17" name="矩形 16"/>
            <p:cNvSpPr/>
            <p:nvPr/>
          </p:nvSpPr>
          <p:spPr>
            <a:xfrm>
              <a:off x="125202" y="648586"/>
              <a:ext cx="484203" cy="22745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648046" y="1"/>
              <a:ext cx="494668" cy="34473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648046" y="345322"/>
              <a:ext cx="1118634" cy="4432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033239" y="1341562"/>
            <a:ext cx="3225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大於等於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度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判斷條件。</a:t>
            </a:r>
          </a:p>
        </p:txBody>
      </p:sp>
      <p:pic>
        <p:nvPicPr>
          <p:cNvPr id="17" name="圖片 16"/>
          <p:cNvPicPr/>
          <p:nvPr/>
        </p:nvPicPr>
        <p:blipFill rotWithShape="1">
          <a:blip r:embed="rId4"/>
          <a:srcRect l="2515" t="26216" r="1867" b="17886"/>
          <a:stretch/>
        </p:blipFill>
        <p:spPr bwMode="auto">
          <a:xfrm>
            <a:off x="1033239" y="1827681"/>
            <a:ext cx="2827655" cy="520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矩形 7"/>
          <p:cNvSpPr/>
          <p:nvPr/>
        </p:nvSpPr>
        <p:spPr>
          <a:xfrm>
            <a:off x="1033239" y="2638741"/>
            <a:ext cx="2706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度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判斷條件。</a:t>
            </a:r>
          </a:p>
        </p:txBody>
      </p:sp>
      <p:pic>
        <p:nvPicPr>
          <p:cNvPr id="18" name="圖片 17"/>
          <p:cNvPicPr/>
          <p:nvPr/>
        </p:nvPicPr>
        <p:blipFill rotWithShape="1">
          <a:blip r:embed="rId5"/>
          <a:srcRect l="2542"/>
          <a:stretch/>
        </p:blipFill>
        <p:spPr bwMode="auto">
          <a:xfrm>
            <a:off x="1033239" y="3124860"/>
            <a:ext cx="2976880" cy="8089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矩形 8"/>
          <p:cNvSpPr/>
          <p:nvPr/>
        </p:nvSpPr>
        <p:spPr>
          <a:xfrm>
            <a:off x="1033239" y="4047647"/>
            <a:ext cx="4700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將上述兩不同條件放入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多向判斷式中。</a:t>
            </a:r>
          </a:p>
        </p:txBody>
      </p:sp>
      <p:pic>
        <p:nvPicPr>
          <p:cNvPr id="19" name="圖片 18"/>
          <p:cNvPicPr/>
          <p:nvPr/>
        </p:nvPicPr>
        <p:blipFill>
          <a:blip r:embed="rId6"/>
          <a:stretch>
            <a:fillRect/>
          </a:stretch>
        </p:blipFill>
        <p:spPr>
          <a:xfrm>
            <a:off x="1033239" y="4533766"/>
            <a:ext cx="3876040" cy="170434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90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75962" y="1413570"/>
            <a:ext cx="10919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接下來選取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裡的設定背景顏色為紅色或是綠色，放在達成各個條件後顯示的結果。</a:t>
            </a:r>
          </a:p>
        </p:txBody>
      </p:sp>
      <p:pic>
        <p:nvPicPr>
          <p:cNvPr id="15" name="圖片 14"/>
          <p:cNvPicPr/>
          <p:nvPr/>
        </p:nvPicPr>
        <p:blipFill>
          <a:blip r:embed="rId4"/>
          <a:stretch>
            <a:fillRect/>
          </a:stretch>
        </p:blipFill>
        <p:spPr>
          <a:xfrm>
            <a:off x="1342992" y="2084333"/>
            <a:ext cx="4391660" cy="3001645"/>
          </a:xfrm>
          <a:prstGeom prst="rect">
            <a:avLst/>
          </a:prstGeom>
        </p:spPr>
      </p:pic>
      <p:grpSp>
        <p:nvGrpSpPr>
          <p:cNvPr id="20" name="群組 19"/>
          <p:cNvGrpSpPr/>
          <p:nvPr/>
        </p:nvGrpSpPr>
        <p:grpSpPr>
          <a:xfrm>
            <a:off x="1667435" y="4593268"/>
            <a:ext cx="4067217" cy="405765"/>
            <a:chOff x="70453" y="0"/>
            <a:chExt cx="4067827" cy="406252"/>
          </a:xfrm>
        </p:grpSpPr>
        <p:sp>
          <p:nvSpPr>
            <p:cNvPr id="21" name="矩形 20"/>
            <p:cNvSpPr/>
            <p:nvPr/>
          </p:nvSpPr>
          <p:spPr>
            <a:xfrm>
              <a:off x="70453" y="52754"/>
              <a:ext cx="652281" cy="23631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488558" y="0"/>
              <a:ext cx="2649722" cy="40625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pic>
        <p:nvPicPr>
          <p:cNvPr id="23" name="圖片 22"/>
          <p:cNvPicPr/>
          <p:nvPr/>
        </p:nvPicPr>
        <p:blipFill>
          <a:blip r:embed="rId5"/>
          <a:stretch>
            <a:fillRect/>
          </a:stretch>
        </p:blipFill>
        <p:spPr>
          <a:xfrm>
            <a:off x="6482332" y="3105413"/>
            <a:ext cx="4133215" cy="198056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00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72566" y="1413570"/>
            <a:ext cx="6059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背景顏色的部分可以在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Colors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裡選擇顏色方塊。</a:t>
            </a:r>
          </a:p>
        </p:txBody>
      </p:sp>
      <p:pic>
        <p:nvPicPr>
          <p:cNvPr id="15" name="圖片 14"/>
          <p:cNvPicPr/>
          <p:nvPr/>
        </p:nvPicPr>
        <p:blipFill>
          <a:blip r:embed="rId4"/>
          <a:stretch>
            <a:fillRect/>
          </a:stretch>
        </p:blipFill>
        <p:spPr>
          <a:xfrm>
            <a:off x="1126446" y="1874455"/>
            <a:ext cx="4092575" cy="3177540"/>
          </a:xfrm>
          <a:prstGeom prst="rect">
            <a:avLst/>
          </a:prstGeom>
        </p:spPr>
      </p:pic>
      <p:grpSp>
        <p:nvGrpSpPr>
          <p:cNvPr id="20" name="群組 19"/>
          <p:cNvGrpSpPr/>
          <p:nvPr/>
        </p:nvGrpSpPr>
        <p:grpSpPr>
          <a:xfrm>
            <a:off x="1472453" y="2837328"/>
            <a:ext cx="1996889" cy="1583767"/>
            <a:chOff x="118271" y="-8333"/>
            <a:chExt cx="1997436" cy="1583946"/>
          </a:xfrm>
        </p:grpSpPr>
        <p:sp>
          <p:nvSpPr>
            <p:cNvPr id="21" name="矩形 20"/>
            <p:cNvSpPr/>
            <p:nvPr/>
          </p:nvSpPr>
          <p:spPr>
            <a:xfrm>
              <a:off x="118271" y="531628"/>
              <a:ext cx="524579" cy="23333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537325" y="-8333"/>
              <a:ext cx="578382" cy="30259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537325" y="1282732"/>
              <a:ext cx="578382" cy="29288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5603494" y="2932290"/>
            <a:ext cx="595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顏色方塊在放入程式區之後，點擊方塊內的顏色也能重新設定不同顏色。</a:t>
            </a:r>
            <a:endParaRPr lang="zh-TW" altLang="en-US" b="1" dirty="0"/>
          </a:p>
        </p:txBody>
      </p:sp>
      <p:pic>
        <p:nvPicPr>
          <p:cNvPr id="24" name="圖片 23"/>
          <p:cNvPicPr/>
          <p:nvPr/>
        </p:nvPicPr>
        <p:blipFill>
          <a:blip r:embed="rId5"/>
          <a:stretch>
            <a:fillRect/>
          </a:stretch>
        </p:blipFill>
        <p:spPr>
          <a:xfrm>
            <a:off x="7499902" y="3760396"/>
            <a:ext cx="2160240" cy="2345711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617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94606" y="1457339"/>
            <a:ext cx="11017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此時體溫的多向判斷式已經完成，意思為如果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Textbox1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裡的數值大於等於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Textbox1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的背景則輸出紅色，如果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Textbox1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裡的數值小於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Textbox1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的背景則輸出綠色。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" name="圖片 14"/>
          <p:cNvPicPr/>
          <p:nvPr/>
        </p:nvPicPr>
        <p:blipFill rotWithShape="1">
          <a:blip r:embed="rId4"/>
          <a:srcRect t="10415" b="6829"/>
          <a:stretch/>
        </p:blipFill>
        <p:spPr bwMode="auto">
          <a:xfrm>
            <a:off x="3891757" y="2205658"/>
            <a:ext cx="4406900" cy="15201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矩形 10"/>
          <p:cNvSpPr/>
          <p:nvPr/>
        </p:nvSpPr>
        <p:spPr>
          <a:xfrm>
            <a:off x="694606" y="3846961"/>
            <a:ext cx="11017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跟單向判斷式一樣需要加入其他事件和程序才能執行，例如加入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when </a:t>
            </a:r>
            <a:r>
              <a:rPr lang="en-US" altLang="zh-TW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button.TouchUp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do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事件，意思為當按鈕被鬆開時執行程式。</a:t>
            </a:r>
          </a:p>
        </p:txBody>
      </p:sp>
      <p:pic>
        <p:nvPicPr>
          <p:cNvPr id="20" name="圖片 19"/>
          <p:cNvPicPr/>
          <p:nvPr/>
        </p:nvPicPr>
        <p:blipFill rotWithShape="1">
          <a:blip r:embed="rId5"/>
          <a:srcRect t="6825" b="6853"/>
          <a:stretch/>
        </p:blipFill>
        <p:spPr bwMode="auto">
          <a:xfrm>
            <a:off x="3800952" y="4554847"/>
            <a:ext cx="4588510" cy="18815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矩形 11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22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187148" y="1413570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程式完成後並在模擬器顯示結果。</a:t>
            </a:r>
            <a:endParaRPr lang="zh-TW" altLang="en-US" b="1" dirty="0"/>
          </a:p>
        </p:txBody>
      </p:sp>
      <p:pic>
        <p:nvPicPr>
          <p:cNvPr id="15" name="圖片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774" y="1989634"/>
            <a:ext cx="1728192" cy="3039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圖片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070" y="1995031"/>
            <a:ext cx="1721276" cy="3028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21" name="直線單箭頭接點 20"/>
          <p:cNvCxnSpPr/>
          <p:nvPr/>
        </p:nvCxnSpPr>
        <p:spPr>
          <a:xfrm flipH="1" flipV="1">
            <a:off x="5447134" y="2277666"/>
            <a:ext cx="549910" cy="17843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文字方塊 2"/>
          <p:cNvSpPr txBox="1">
            <a:spLocks noChangeArrowheads="1"/>
          </p:cNvSpPr>
          <p:nvPr/>
        </p:nvSpPr>
        <p:spPr bwMode="auto">
          <a:xfrm>
            <a:off x="6095207" y="2311508"/>
            <a:ext cx="2238375" cy="918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1800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en-US" sz="1800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</a:t>
            </a:r>
            <a:r>
              <a:rPr lang="zh-TW" sz="1800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輸入大於等於</a:t>
            </a:r>
            <a:r>
              <a:rPr lang="en-US" sz="1800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</a:t>
            </a:r>
            <a:r>
              <a:rPr lang="zh-TW" sz="1800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的數字後背景顏色變化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622598" y="5361579"/>
            <a:ext cx="8752368" cy="1041672"/>
          </a:xfrm>
          <a:prstGeom prst="roundRect">
            <a:avLst/>
          </a:prstGeom>
          <a:gradFill flip="none" rotWithShape="1">
            <a:gsLst>
              <a:gs pos="0">
                <a:srgbClr val="044875">
                  <a:shade val="30000"/>
                  <a:satMod val="115000"/>
                  <a:alpha val="75000"/>
                </a:srgbClr>
              </a:gs>
              <a:gs pos="50000">
                <a:srgbClr val="044875">
                  <a:shade val="67500"/>
                  <a:satMod val="115000"/>
                </a:srgbClr>
              </a:gs>
              <a:gs pos="100000">
                <a:srgbClr val="044875">
                  <a:shade val="100000"/>
                  <a:satMod val="115000"/>
                  <a:alpha val="9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請參考上面的例子，試試看增加設置的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else if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例如人體體溫低於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35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時為失溫症，並設置輸出的顏色為危險的紅色。</a:t>
            </a:r>
            <a:endParaRPr lang="zh-TW" altLang="en-US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878814" y="5091853"/>
            <a:ext cx="888924" cy="42548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活動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90550" y="436816"/>
            <a:ext cx="15183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練</a:t>
            </a:r>
            <a:r>
              <a:rPr lang="zh-TW" altLang="en-US" sz="32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習題</a:t>
            </a:r>
            <a:endParaRPr lang="zh-TW" altLang="zh-TW" sz="32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5775" y="1627668"/>
            <a:ext cx="108967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設置比大小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遊戲，輸入的數字比電腦隨機數字大時顯示勝利，若跟電腦數字一樣則顯示平手，若比電腦小則顯示敗北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 </a:t>
            </a:r>
            <a:endParaRPr lang="en-US" altLang="zh-TW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endParaRPr lang="zh-TW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隨機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兩數字，若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A&gt;B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顯示紅色，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A&lt;B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顯示藍色，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A=B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顯示綠色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endParaRPr lang="zh-TW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設置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一程式輸入如果期末考成績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分以上輸出合格，輸入如果成績低於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分則輸出不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及格。</a:t>
            </a:r>
            <a:r>
              <a:rPr lang="en-US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 </a:t>
            </a:r>
            <a:endParaRPr lang="zh-TW" altLang="zh-TW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endParaRPr lang="en-US" altLang="zh-TW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星期一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、三、五為小明擔任值日生，星期二、四、六為小華擔任值日生，星期日則休假。設置當輸入今天為星期幾時顯示應誰擔任值日生</a:t>
            </a: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 </a:t>
            </a:r>
            <a:endParaRPr lang="en-US" altLang="zh-TW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endParaRPr lang="zh-TW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當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商品價錢小於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元時，小費為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10%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。當商品價錢大於等於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元小於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元時，小費為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15%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，幫商品價錢大於等於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200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元時，小費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20%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。設置計算商品加上小費程式。</a:t>
            </a:r>
          </a:p>
        </p:txBody>
      </p:sp>
    </p:spTree>
    <p:extLst>
      <p:ext uri="{BB962C8B-B14F-4D97-AF65-F5344CB8AC3E}">
        <p14:creationId xmlns:p14="http://schemas.microsoft.com/office/powerpoint/2010/main" val="4000590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接點 7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8542" y="436816"/>
            <a:ext cx="7834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條</a:t>
            </a:r>
            <a:r>
              <a:rPr lang="zh-TW" altLang="zh-TW" sz="32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件判斷</a:t>
            </a:r>
            <a:r>
              <a:rPr lang="zh-TW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式</a:t>
            </a:r>
            <a:r>
              <a:rPr lang="zh-TW" altLang="en-US" sz="32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conditional expressions</a:t>
            </a:r>
            <a:r>
              <a:rPr lang="zh-TW" altLang="en-US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zh-TW" sz="32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2169" y="1435262"/>
            <a:ext cx="111496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條件判斷式是指程式在符合指定的條件下，執行特定的程式碼，程式會依據每次執行的條件狀況，執行不同的程式碼區塊</a:t>
            </a:r>
            <a:r>
              <a:rPr lang="zh-TW" altLang="zh-TW" b="1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。寫</a:t>
            </a:r>
            <a:r>
              <a:rPr lang="zh-TW" altLang="zh-TW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程式常常遇到許多不同情況，每個情況分別會有不同結果，這時候就要善用條件判斷式，程式便能依照不同路徑完成程式。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3790950" y="2565698"/>
            <a:ext cx="3888432" cy="3816424"/>
            <a:chOff x="-291076" y="8816"/>
            <a:chExt cx="3926577" cy="3530915"/>
          </a:xfrm>
        </p:grpSpPr>
        <p:grpSp>
          <p:nvGrpSpPr>
            <p:cNvPr id="18" name="群組 17"/>
            <p:cNvGrpSpPr/>
            <p:nvPr/>
          </p:nvGrpSpPr>
          <p:grpSpPr>
            <a:xfrm>
              <a:off x="-91941" y="8816"/>
              <a:ext cx="3727442" cy="3530915"/>
              <a:chOff x="-91941" y="8816"/>
              <a:chExt cx="3727442" cy="3530915"/>
            </a:xfrm>
          </p:grpSpPr>
          <p:grpSp>
            <p:nvGrpSpPr>
              <p:cNvPr id="20" name="群組 19"/>
              <p:cNvGrpSpPr/>
              <p:nvPr/>
            </p:nvGrpSpPr>
            <p:grpSpPr>
              <a:xfrm>
                <a:off x="-91941" y="8816"/>
                <a:ext cx="3727442" cy="3530915"/>
                <a:chOff x="-91941" y="8816"/>
                <a:chExt cx="3727442" cy="3530915"/>
              </a:xfrm>
            </p:grpSpPr>
            <p:sp>
              <p:nvSpPr>
                <p:cNvPr id="22" name="流程圖: 程序 21"/>
                <p:cNvSpPr/>
                <p:nvPr/>
              </p:nvSpPr>
              <p:spPr>
                <a:xfrm>
                  <a:off x="54849" y="8816"/>
                  <a:ext cx="1307640" cy="580400"/>
                </a:xfrm>
                <a:prstGeom prst="flowChartProcess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400" b="1" kern="100" dirty="0"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前一列程式</a:t>
                  </a:r>
                  <a:endParaRPr lang="zh-TW" b="1" kern="100" dirty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流程圖: 程序 22"/>
                <p:cNvSpPr/>
                <p:nvPr/>
              </p:nvSpPr>
              <p:spPr>
                <a:xfrm>
                  <a:off x="126374" y="2931898"/>
                  <a:ext cx="1321710" cy="607833"/>
                </a:xfrm>
                <a:prstGeom prst="flowChartProcess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400" b="1" kern="100"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後一列程式</a:t>
                  </a:r>
                  <a:endParaRPr lang="zh-TW" b="1" kern="10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流程圖: 程序 23"/>
                <p:cNvSpPr/>
                <p:nvPr/>
              </p:nvSpPr>
              <p:spPr>
                <a:xfrm>
                  <a:off x="2382793" y="1511862"/>
                  <a:ext cx="1252708" cy="572078"/>
                </a:xfrm>
                <a:prstGeom prst="flowChartProcess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400" b="1" kern="100"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條件程式</a:t>
                  </a:r>
                  <a:endParaRPr lang="zh-TW" b="1" kern="10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流程圖: 決策 24"/>
                <p:cNvSpPr/>
                <p:nvPr/>
              </p:nvSpPr>
              <p:spPr>
                <a:xfrm>
                  <a:off x="-91941" y="1236269"/>
                  <a:ext cx="1585997" cy="1099716"/>
                </a:xfrm>
                <a:prstGeom prst="flowChartDecision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400" b="1" kern="100" dirty="0"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條件式</a:t>
                  </a:r>
                  <a:endParaRPr lang="zh-TW" b="1" kern="100" dirty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6" name="直線單箭頭接點 25"/>
                <p:cNvCxnSpPr>
                  <a:stCxn id="22" idx="2"/>
                  <a:endCxn id="25" idx="0"/>
                </p:cNvCxnSpPr>
                <p:nvPr/>
              </p:nvCxnSpPr>
              <p:spPr>
                <a:xfrm flipH="1">
                  <a:off x="701057" y="589216"/>
                  <a:ext cx="7611" cy="647054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單箭頭接點 26"/>
                <p:cNvCxnSpPr>
                  <a:stCxn id="25" idx="2"/>
                </p:cNvCxnSpPr>
                <p:nvPr/>
              </p:nvCxnSpPr>
              <p:spPr>
                <a:xfrm flipH="1">
                  <a:off x="694944" y="2335462"/>
                  <a:ext cx="6114" cy="443691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單箭頭接點 27"/>
                <p:cNvCxnSpPr>
                  <a:stCxn id="25" idx="3"/>
                  <a:endCxn id="24" idx="1"/>
                </p:cNvCxnSpPr>
                <p:nvPr/>
              </p:nvCxnSpPr>
              <p:spPr>
                <a:xfrm>
                  <a:off x="1494056" y="1786127"/>
                  <a:ext cx="888737" cy="11773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接點 28"/>
                <p:cNvCxnSpPr>
                  <a:stCxn id="24" idx="2"/>
                </p:cNvCxnSpPr>
                <p:nvPr/>
              </p:nvCxnSpPr>
              <p:spPr>
                <a:xfrm flipH="1">
                  <a:off x="3007919" y="2083518"/>
                  <a:ext cx="614" cy="451975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單箭頭接點 29"/>
                <p:cNvCxnSpPr/>
                <p:nvPr/>
              </p:nvCxnSpPr>
              <p:spPr>
                <a:xfrm flipH="1">
                  <a:off x="826867" y="2524633"/>
                  <a:ext cx="2181052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文字方塊 2"/>
              <p:cNvSpPr txBox="1">
                <a:spLocks noChangeArrowheads="1"/>
              </p:cNvSpPr>
              <p:nvPr/>
            </p:nvSpPr>
            <p:spPr bwMode="auto">
              <a:xfrm>
                <a:off x="1515852" y="1261829"/>
                <a:ext cx="738076" cy="412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800" b="1" kern="100" dirty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true</a:t>
                </a:r>
                <a:endParaRPr lang="zh-TW" b="1" kern="100" dirty="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文字方塊 2"/>
            <p:cNvSpPr txBox="1">
              <a:spLocks noChangeArrowheads="1"/>
            </p:cNvSpPr>
            <p:nvPr/>
          </p:nvSpPr>
          <p:spPr bwMode="auto">
            <a:xfrm>
              <a:off x="-291076" y="2198021"/>
              <a:ext cx="706205" cy="45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800" b="1" kern="100" dirty="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false</a:t>
              </a:r>
              <a:endParaRPr lang="zh-TW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8432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84662" y="436815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sz="4000" b="1" kern="100" dirty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單</a:t>
            </a:r>
            <a:r>
              <a:rPr lang="zh-TW" altLang="zh-TW" sz="3200" b="1" kern="100" dirty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向判斷式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5962" y="1457339"/>
            <a:ext cx="11135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單向判斷式方塊位於內建方塊的流程控制指令，方塊的意義為「如果測試條件的結果為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true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（真），就執行程式區塊。」點選齒輪可加入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else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為當所有條件皆沒有達成時執行的程式區域。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3430910" y="2627738"/>
            <a:ext cx="5400600" cy="1268758"/>
            <a:chOff x="122568" y="266995"/>
            <a:chExt cx="3269056" cy="736540"/>
          </a:xfrm>
        </p:grpSpPr>
        <p:grpSp>
          <p:nvGrpSpPr>
            <p:cNvPr id="23" name="群組 22"/>
            <p:cNvGrpSpPr/>
            <p:nvPr/>
          </p:nvGrpSpPr>
          <p:grpSpPr>
            <a:xfrm>
              <a:off x="122568" y="266995"/>
              <a:ext cx="3269056" cy="736540"/>
              <a:chOff x="122574" y="266995"/>
              <a:chExt cx="3269228" cy="736540"/>
            </a:xfrm>
          </p:grpSpPr>
          <p:sp>
            <p:nvSpPr>
              <p:cNvPr id="25" name="文字方塊 2"/>
              <p:cNvSpPr txBox="1">
                <a:spLocks noChangeArrowheads="1"/>
              </p:cNvSpPr>
              <p:nvPr/>
            </p:nvSpPr>
            <p:spPr bwMode="auto">
              <a:xfrm>
                <a:off x="1476374" y="268890"/>
                <a:ext cx="759460" cy="2838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zh-TW" sz="1800" b="1" kern="100" dirty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條件程式</a:t>
                </a:r>
                <a:endParaRPr lang="zh-TW" sz="2800" b="1" kern="100" dirty="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6" name="群組 25"/>
              <p:cNvGrpSpPr/>
              <p:nvPr/>
            </p:nvGrpSpPr>
            <p:grpSpPr>
              <a:xfrm>
                <a:off x="122574" y="266995"/>
                <a:ext cx="3269228" cy="736540"/>
                <a:chOff x="122574" y="266995"/>
                <a:chExt cx="3269228" cy="736540"/>
              </a:xfrm>
            </p:grpSpPr>
            <p:pic>
              <p:nvPicPr>
                <p:cNvPr id="27" name="圖片 26" descr="C:\Users\a0976\AppData\Local\LINE\Cache\tmp\1538943817080.jpg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9976" t="21398" r="16344" b="19574"/>
                <a:stretch/>
              </p:blipFill>
              <p:spPr bwMode="auto">
                <a:xfrm>
                  <a:off x="122574" y="266995"/>
                  <a:ext cx="905325" cy="73654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8" name="文字方塊 2"/>
                <p:cNvSpPr txBox="1">
                  <a:spLocks noChangeArrowheads="1"/>
                </p:cNvSpPr>
                <p:nvPr/>
              </p:nvSpPr>
              <p:spPr bwMode="auto">
                <a:xfrm>
                  <a:off x="1456322" y="580103"/>
                  <a:ext cx="1935480" cy="3589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zh-TW" sz="1800" b="1" kern="100" dirty="0"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條件為</a:t>
                  </a:r>
                  <a:r>
                    <a:rPr lang="en-US" sz="1800" b="1" kern="100" dirty="0"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true</a:t>
                  </a:r>
                  <a:r>
                    <a:rPr lang="zh-TW" sz="1800" b="1" kern="100" dirty="0"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時執行的程式區塊</a:t>
                  </a:r>
                  <a:endParaRPr lang="zh-TW" sz="2800" b="1" kern="100" dirty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9" name="直線單箭頭接點 28"/>
                <p:cNvCxnSpPr/>
                <p:nvPr/>
              </p:nvCxnSpPr>
              <p:spPr>
                <a:xfrm flipH="1">
                  <a:off x="1064466" y="736094"/>
                  <a:ext cx="411909" cy="0"/>
                </a:xfrm>
                <a:prstGeom prst="straightConnector1">
                  <a:avLst/>
                </a:prstGeom>
                <a:ln>
                  <a:headEnd type="none" w="med" len="med"/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" name="直線單箭頭接點 23"/>
            <p:cNvCxnSpPr/>
            <p:nvPr/>
          </p:nvCxnSpPr>
          <p:spPr>
            <a:xfrm flipH="1">
              <a:off x="1062228" y="420015"/>
              <a:ext cx="41148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群組 29"/>
          <p:cNvGrpSpPr/>
          <p:nvPr/>
        </p:nvGrpSpPr>
        <p:grpSpPr>
          <a:xfrm>
            <a:off x="3430910" y="4431906"/>
            <a:ext cx="5400600" cy="1638861"/>
            <a:chOff x="0" y="0"/>
            <a:chExt cx="3509130" cy="1189990"/>
          </a:xfrm>
        </p:grpSpPr>
        <p:grpSp>
          <p:nvGrpSpPr>
            <p:cNvPr id="31" name="群組 30"/>
            <p:cNvGrpSpPr/>
            <p:nvPr/>
          </p:nvGrpSpPr>
          <p:grpSpPr>
            <a:xfrm>
              <a:off x="1081156" y="614281"/>
              <a:ext cx="2427974" cy="451687"/>
              <a:chOff x="-33269" y="-42944"/>
              <a:chExt cx="2427974" cy="451687"/>
            </a:xfrm>
          </p:grpSpPr>
          <p:cxnSp>
            <p:nvCxnSpPr>
              <p:cNvPr id="33" name="直線單箭頭接點 32"/>
              <p:cNvCxnSpPr/>
              <p:nvPr/>
            </p:nvCxnSpPr>
            <p:spPr>
              <a:xfrm flipH="1">
                <a:off x="-33269" y="161925"/>
                <a:ext cx="445156" cy="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文字方塊 2"/>
              <p:cNvSpPr txBox="1">
                <a:spLocks noChangeArrowheads="1"/>
              </p:cNvSpPr>
              <p:nvPr/>
            </p:nvSpPr>
            <p:spPr bwMode="auto">
              <a:xfrm>
                <a:off x="384158" y="-42944"/>
                <a:ext cx="2010547" cy="451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zh-TW" sz="1800" b="1" kern="100" dirty="0"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當條件皆沒有達成時執行</a:t>
                </a:r>
                <a:endParaRPr lang="zh-TW" sz="2800" b="1" kern="100" dirty="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32" name="圖片 3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86"/>
            <a:stretch/>
          </p:blipFill>
          <p:spPr>
            <a:xfrm>
              <a:off x="0" y="0"/>
              <a:ext cx="1003931" cy="11899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7819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7246" y="1481269"/>
            <a:ext cx="11350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接下來我們試著練習看看，假設我們想設置達成某個條件後輸出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hello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文字，若沒有達成條件則輸出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bye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文字，首先在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Control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裡選取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if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then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方塊，並按上方齒輪拖拉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else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方塊到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if then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方塊內。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/>
          <p:cNvPicPr/>
          <p:nvPr/>
        </p:nvPicPr>
        <p:blipFill rotWithShape="1">
          <a:blip r:embed="rId3"/>
          <a:srcRect b="43150"/>
          <a:stretch/>
        </p:blipFill>
        <p:spPr>
          <a:xfrm>
            <a:off x="3934966" y="2525721"/>
            <a:ext cx="4469853" cy="210473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239623" y="3024750"/>
            <a:ext cx="504056" cy="2088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5591149" y="2862287"/>
            <a:ext cx="853447" cy="5440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75962" y="1481267"/>
            <a:ext cx="11135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接下來可利用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Math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裡的數學式子在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後方區塊設置條件，例如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TextBox2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文字。</a:t>
            </a:r>
          </a:p>
        </p:txBody>
      </p:sp>
      <p:pic>
        <p:nvPicPr>
          <p:cNvPr id="15" name="圖片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774726" y="2384324"/>
            <a:ext cx="3983990" cy="285750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2134766" y="3252802"/>
            <a:ext cx="397845" cy="1942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447010" y="3009206"/>
            <a:ext cx="1012599" cy="3602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pic>
        <p:nvPicPr>
          <p:cNvPr id="18" name="圖片 17"/>
          <p:cNvPicPr/>
          <p:nvPr/>
        </p:nvPicPr>
        <p:blipFill>
          <a:blip r:embed="rId4"/>
          <a:stretch>
            <a:fillRect/>
          </a:stretch>
        </p:blipFill>
        <p:spPr>
          <a:xfrm>
            <a:off x="6143896" y="3347401"/>
            <a:ext cx="4939665" cy="109537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13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77246" y="1466315"/>
            <a:ext cx="6670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接下來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then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後面加入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Label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hello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else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後方加入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Label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bye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/>
          <p:nvPr/>
        </p:nvPicPr>
        <p:blipFill>
          <a:blip r:embed="rId3"/>
          <a:stretch>
            <a:fillRect/>
          </a:stretch>
        </p:blipFill>
        <p:spPr>
          <a:xfrm>
            <a:off x="7252138" y="1125538"/>
            <a:ext cx="4819015" cy="1256665"/>
          </a:xfrm>
          <a:prstGeom prst="rect">
            <a:avLst/>
          </a:prstGeom>
        </p:spPr>
      </p:pic>
      <p:pic>
        <p:nvPicPr>
          <p:cNvPr id="19" name="圖片 18"/>
          <p:cNvPicPr/>
          <p:nvPr/>
        </p:nvPicPr>
        <p:blipFill>
          <a:blip r:embed="rId4"/>
          <a:stretch>
            <a:fillRect/>
          </a:stretch>
        </p:blipFill>
        <p:spPr>
          <a:xfrm>
            <a:off x="1126654" y="3350235"/>
            <a:ext cx="4885690" cy="6756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8841" y="4142323"/>
            <a:ext cx="71725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但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會發現出現錯誤警告標誌，是因為判斷式需要與其他事件或是程序合在一起才能執行，例如加入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when </a:t>
            </a:r>
            <a:r>
              <a:rPr lang="en-US" altLang="zh-TW" b="1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button.Click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do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事件，意思為當按鈕被按下時執行。</a:t>
            </a:r>
          </a:p>
        </p:txBody>
      </p:sp>
      <p:sp>
        <p:nvSpPr>
          <p:cNvPr id="11" name="矩形 10"/>
          <p:cNvSpPr/>
          <p:nvPr/>
        </p:nvSpPr>
        <p:spPr>
          <a:xfrm>
            <a:off x="575962" y="2421682"/>
            <a:ext cx="107345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此時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單向判斷式已經完成，方程式的意思為當判斷式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文字等於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TextBox2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輸出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hello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文字，若沒有達成以上條件則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Label1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輸出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bye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文字。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7949962" y="3454263"/>
            <a:ext cx="3377927" cy="2513062"/>
            <a:chOff x="7949962" y="3454263"/>
            <a:chExt cx="3377927" cy="2513062"/>
          </a:xfrm>
        </p:grpSpPr>
        <p:pic>
          <p:nvPicPr>
            <p:cNvPr id="20" name="圖片 19"/>
            <p:cNvPicPr/>
            <p:nvPr/>
          </p:nvPicPr>
          <p:blipFill rotWithShape="1">
            <a:blip r:embed="rId5"/>
            <a:srcRect r="15962" b="16507"/>
            <a:stretch/>
          </p:blipFill>
          <p:spPr>
            <a:xfrm>
              <a:off x="7949962" y="3454263"/>
              <a:ext cx="3377927" cy="2513062"/>
            </a:xfrm>
            <a:prstGeom prst="rect">
              <a:avLst/>
            </a:prstGeom>
          </p:spPr>
        </p:pic>
        <p:sp>
          <p:nvSpPr>
            <p:cNvPr id="21" name="矩形 20"/>
            <p:cNvSpPr/>
            <p:nvPr/>
          </p:nvSpPr>
          <p:spPr>
            <a:xfrm>
              <a:off x="8068870" y="5630754"/>
              <a:ext cx="952500" cy="2190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603516" y="3718560"/>
              <a:ext cx="1707002" cy="5558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pic>
        <p:nvPicPr>
          <p:cNvPr id="23" name="圖片 22"/>
          <p:cNvPicPr/>
          <p:nvPr/>
        </p:nvPicPr>
        <p:blipFill>
          <a:blip r:embed="rId6"/>
          <a:stretch>
            <a:fillRect/>
          </a:stretch>
        </p:blipFill>
        <p:spPr>
          <a:xfrm>
            <a:off x="5316013" y="4926856"/>
            <a:ext cx="4940935" cy="15767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矩形 17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50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75747" y="1481265"/>
            <a:ext cx="55194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/>
            <a:r>
              <a:rPr lang="zh-TW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加入組裝後程式完成並在模擬器執行結果。</a:t>
            </a:r>
            <a:endParaRPr lang="zh-TW" altLang="en-US" b="1" dirty="0"/>
          </a:p>
        </p:txBody>
      </p:sp>
      <p:pic>
        <p:nvPicPr>
          <p:cNvPr id="14" name="圖片 13"/>
          <p:cNvPicPr/>
          <p:nvPr/>
        </p:nvPicPr>
        <p:blipFill>
          <a:blip r:embed="rId3"/>
          <a:stretch>
            <a:fillRect/>
          </a:stretch>
        </p:blipFill>
        <p:spPr>
          <a:xfrm>
            <a:off x="2278782" y="1950833"/>
            <a:ext cx="2304256" cy="4503297"/>
          </a:xfrm>
          <a:prstGeom prst="rect">
            <a:avLst/>
          </a:prstGeom>
        </p:spPr>
      </p:pic>
      <p:cxnSp>
        <p:nvCxnSpPr>
          <p:cNvPr id="19" name="直線單箭頭接點 18"/>
          <p:cNvCxnSpPr/>
          <p:nvPr/>
        </p:nvCxnSpPr>
        <p:spPr>
          <a:xfrm flipH="1" flipV="1">
            <a:off x="2835026" y="3002193"/>
            <a:ext cx="454165" cy="2014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文字方塊 2"/>
          <p:cNvSpPr txBox="1">
            <a:spLocks noChangeArrowheads="1"/>
          </p:cNvSpPr>
          <p:nvPr/>
        </p:nvSpPr>
        <p:spPr bwMode="auto">
          <a:xfrm>
            <a:off x="3389571" y="3079522"/>
            <a:ext cx="1748012" cy="9713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en-US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Textbox1</a:t>
            </a: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en-US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Textbox2</a:t>
            </a: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中輸入相同數值</a:t>
            </a:r>
            <a:endParaRPr lang="zh-TW" sz="2800" b="1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21" name="直線單箭頭接點 20"/>
          <p:cNvCxnSpPr/>
          <p:nvPr/>
        </p:nvCxnSpPr>
        <p:spPr>
          <a:xfrm flipH="1" flipV="1">
            <a:off x="2523764" y="3565198"/>
            <a:ext cx="20963" cy="34447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文字方塊 2"/>
          <p:cNvSpPr txBox="1">
            <a:spLocks noChangeArrowheads="1"/>
          </p:cNvSpPr>
          <p:nvPr/>
        </p:nvSpPr>
        <p:spPr bwMode="auto">
          <a:xfrm>
            <a:off x="910630" y="3991515"/>
            <a:ext cx="1819672" cy="9426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達成條件按下按鈕後</a:t>
            </a:r>
            <a:r>
              <a:rPr lang="en-US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Label1</a:t>
            </a: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顯示</a:t>
            </a:r>
            <a:r>
              <a:rPr lang="en-US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hello</a:t>
            </a: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</a:t>
            </a:r>
          </a:p>
        </p:txBody>
      </p:sp>
      <p:pic>
        <p:nvPicPr>
          <p:cNvPr id="23" name="圖片 22"/>
          <p:cNvPicPr/>
          <p:nvPr/>
        </p:nvPicPr>
        <p:blipFill>
          <a:blip r:embed="rId4"/>
          <a:stretch>
            <a:fillRect/>
          </a:stretch>
        </p:blipFill>
        <p:spPr>
          <a:xfrm>
            <a:off x="6450945" y="1945285"/>
            <a:ext cx="2308557" cy="4503297"/>
          </a:xfrm>
          <a:prstGeom prst="rect">
            <a:avLst/>
          </a:prstGeom>
        </p:spPr>
      </p:pic>
      <p:cxnSp>
        <p:nvCxnSpPr>
          <p:cNvPr id="24" name="直線單箭頭接點 23"/>
          <p:cNvCxnSpPr/>
          <p:nvPr/>
        </p:nvCxnSpPr>
        <p:spPr>
          <a:xfrm flipH="1" flipV="1">
            <a:off x="6867756" y="3553832"/>
            <a:ext cx="307570" cy="19792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文字方塊 2"/>
          <p:cNvSpPr txBox="1">
            <a:spLocks noChangeArrowheads="1"/>
          </p:cNvSpPr>
          <p:nvPr/>
        </p:nvSpPr>
        <p:spPr bwMode="auto">
          <a:xfrm>
            <a:off x="7349468" y="3660036"/>
            <a:ext cx="2274129" cy="7058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沒有達成條件</a:t>
            </a:r>
            <a:r>
              <a:rPr lang="en-US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Label1</a:t>
            </a: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顯示</a:t>
            </a:r>
            <a:r>
              <a:rPr lang="en-US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bye</a:t>
            </a:r>
            <a:r>
              <a:rPr lang="zh-TW" sz="1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文字</a:t>
            </a:r>
          </a:p>
        </p:txBody>
      </p:sp>
      <p:sp>
        <p:nvSpPr>
          <p:cNvPr id="17" name="矩形 16"/>
          <p:cNvSpPr/>
          <p:nvPr/>
        </p:nvSpPr>
        <p:spPr>
          <a:xfrm>
            <a:off x="190550" y="429611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</a:t>
            </a:r>
            <a:r>
              <a:rPr lang="zh-TW" altLang="en-US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例說明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54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84663" y="436815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多</a:t>
            </a:r>
            <a:r>
              <a:rPr lang="zh-TW" altLang="zh-TW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向</a:t>
            </a:r>
            <a:r>
              <a:rPr lang="zh-TW" altLang="zh-TW" sz="3200" b="1" kern="100" dirty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判斷式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5962" y="1421124"/>
            <a:ext cx="109890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條件判斷式也可以設定兩個以上的條件算式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,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將所有的狀況分得更細。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if-else if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,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意思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是“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如果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...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...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否則如果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...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...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＂，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也就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不只出現單一情況。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2523765" y="2432541"/>
            <a:ext cx="6408712" cy="3618013"/>
            <a:chOff x="-146362" y="1503"/>
            <a:chExt cx="5948824" cy="4258047"/>
          </a:xfrm>
        </p:grpSpPr>
        <p:sp>
          <p:nvSpPr>
            <p:cNvPr id="19" name="流程圖: 程序 18"/>
            <p:cNvSpPr/>
            <p:nvPr/>
          </p:nvSpPr>
          <p:spPr>
            <a:xfrm>
              <a:off x="56072" y="1503"/>
              <a:ext cx="1371599" cy="552780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前一列程式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流程圖: 程序 19"/>
            <p:cNvSpPr/>
            <p:nvPr/>
          </p:nvSpPr>
          <p:spPr>
            <a:xfrm>
              <a:off x="56072" y="2289630"/>
              <a:ext cx="1383017" cy="684843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條件一程式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1" name="流程圖: 程序 20"/>
            <p:cNvSpPr/>
            <p:nvPr/>
          </p:nvSpPr>
          <p:spPr>
            <a:xfrm>
              <a:off x="2349005" y="2291473"/>
              <a:ext cx="1402156" cy="695063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條件二程式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" name="流程圖: 決策 21"/>
            <p:cNvSpPr/>
            <p:nvPr/>
          </p:nvSpPr>
          <p:spPr>
            <a:xfrm>
              <a:off x="0" y="974785"/>
              <a:ext cx="1487460" cy="838670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條件式一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3" name="文字方塊 2"/>
            <p:cNvSpPr txBox="1">
              <a:spLocks noChangeArrowheads="1"/>
            </p:cNvSpPr>
            <p:nvPr/>
          </p:nvSpPr>
          <p:spPr bwMode="auto">
            <a:xfrm>
              <a:off x="-146362" y="1673121"/>
              <a:ext cx="622041" cy="515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8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true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4" name="文字方塊 2"/>
            <p:cNvSpPr txBox="1">
              <a:spLocks noChangeArrowheads="1"/>
            </p:cNvSpPr>
            <p:nvPr/>
          </p:nvSpPr>
          <p:spPr bwMode="auto">
            <a:xfrm>
              <a:off x="1512413" y="813537"/>
              <a:ext cx="716919" cy="527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800" b="1" kern="100" dirty="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false</a:t>
              </a:r>
              <a:endParaRPr lang="zh-TW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5" name="流程圖: 決策 24"/>
            <p:cNvSpPr/>
            <p:nvPr/>
          </p:nvSpPr>
          <p:spPr>
            <a:xfrm>
              <a:off x="2306353" y="972829"/>
              <a:ext cx="1487460" cy="838671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條件式二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6" name="流程圖: 程序 25"/>
            <p:cNvSpPr/>
            <p:nvPr/>
          </p:nvSpPr>
          <p:spPr>
            <a:xfrm>
              <a:off x="4494362" y="2294625"/>
              <a:ext cx="1308100" cy="663394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Else</a:t>
              </a:r>
              <a:r>
                <a:rPr lang="zh-TW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程式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7" name="流程圖: 程序 26"/>
            <p:cNvSpPr/>
            <p:nvPr/>
          </p:nvSpPr>
          <p:spPr>
            <a:xfrm>
              <a:off x="2378705" y="3558180"/>
              <a:ext cx="1342757" cy="701370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後一列程式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28" name="直線單箭頭接點 27"/>
            <p:cNvCxnSpPr>
              <a:stCxn id="19" idx="2"/>
              <a:endCxn id="22" idx="0"/>
            </p:cNvCxnSpPr>
            <p:nvPr/>
          </p:nvCxnSpPr>
          <p:spPr>
            <a:xfrm>
              <a:off x="741872" y="554283"/>
              <a:ext cx="1858" cy="4205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1" idx="2"/>
              <a:endCxn id="27" idx="0"/>
            </p:cNvCxnSpPr>
            <p:nvPr/>
          </p:nvCxnSpPr>
          <p:spPr>
            <a:xfrm>
              <a:off x="3050083" y="2986536"/>
              <a:ext cx="0" cy="5716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22" idx="3"/>
              <a:endCxn id="25" idx="1"/>
            </p:cNvCxnSpPr>
            <p:nvPr/>
          </p:nvCxnSpPr>
          <p:spPr>
            <a:xfrm flipV="1">
              <a:off x="1487460" y="1392165"/>
              <a:ext cx="818893" cy="19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22" idx="2"/>
              <a:endCxn id="20" idx="0"/>
            </p:cNvCxnSpPr>
            <p:nvPr/>
          </p:nvCxnSpPr>
          <p:spPr>
            <a:xfrm>
              <a:off x="743730" y="1813454"/>
              <a:ext cx="3850" cy="4761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>
              <a:stCxn id="25" idx="2"/>
              <a:endCxn id="21" idx="0"/>
            </p:cNvCxnSpPr>
            <p:nvPr/>
          </p:nvCxnSpPr>
          <p:spPr>
            <a:xfrm>
              <a:off x="3050083" y="1811500"/>
              <a:ext cx="0" cy="479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20" idx="2"/>
            </p:cNvCxnSpPr>
            <p:nvPr/>
          </p:nvCxnSpPr>
          <p:spPr>
            <a:xfrm>
              <a:off x="747582" y="2973925"/>
              <a:ext cx="0" cy="2840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stCxn id="26" idx="2"/>
            </p:cNvCxnSpPr>
            <p:nvPr/>
          </p:nvCxnSpPr>
          <p:spPr>
            <a:xfrm>
              <a:off x="5148412" y="2957479"/>
              <a:ext cx="0" cy="3319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741872" y="3257947"/>
              <a:ext cx="4416136" cy="314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>
              <a:stCxn id="25" idx="3"/>
            </p:cNvCxnSpPr>
            <p:nvPr/>
          </p:nvCxnSpPr>
          <p:spPr>
            <a:xfrm>
              <a:off x="3793813" y="1392165"/>
              <a:ext cx="14233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單箭頭接點 36"/>
            <p:cNvCxnSpPr/>
            <p:nvPr/>
          </p:nvCxnSpPr>
          <p:spPr>
            <a:xfrm>
              <a:off x="5217149" y="1392165"/>
              <a:ext cx="0" cy="8974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文字方塊 2"/>
            <p:cNvSpPr txBox="1">
              <a:spLocks noChangeArrowheads="1"/>
            </p:cNvSpPr>
            <p:nvPr/>
          </p:nvSpPr>
          <p:spPr bwMode="auto">
            <a:xfrm>
              <a:off x="3988379" y="859587"/>
              <a:ext cx="717751" cy="344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800" b="1" kern="100" dirty="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false</a:t>
              </a:r>
              <a:endParaRPr lang="zh-TW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9" name="文字方塊 2"/>
            <p:cNvSpPr txBox="1">
              <a:spLocks noChangeArrowheads="1"/>
            </p:cNvSpPr>
            <p:nvPr/>
          </p:nvSpPr>
          <p:spPr bwMode="auto">
            <a:xfrm>
              <a:off x="2038491" y="1714629"/>
              <a:ext cx="693609" cy="51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800" b="1" kern="100"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true</a:t>
              </a:r>
              <a:endParaRPr lang="zh-TW" b="1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-12702"/>
            <a:ext cx="12190413" cy="37314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65021" y="6524548"/>
            <a:ext cx="625393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6524548"/>
            <a:ext cx="10438041" cy="33504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54" tIns="50027" rIns="100054" bIns="50027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547" y="6170613"/>
            <a:ext cx="740569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-191068" y="1144702"/>
            <a:ext cx="1534060" cy="0"/>
          </a:xfrm>
          <a:prstGeom prst="line">
            <a:avLst/>
          </a:prstGeom>
          <a:ln w="76200">
            <a:solidFill>
              <a:srgbClr val="04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4663" y="436815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sz="4000" b="1" kern="100" dirty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多</a:t>
            </a:r>
            <a:r>
              <a:rPr lang="zh-TW" altLang="zh-TW" sz="3200" b="1" kern="100" dirty="0" smtClean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向</a:t>
            </a:r>
            <a:r>
              <a:rPr lang="zh-TW" altLang="zh-TW" sz="3200" b="1" kern="100" dirty="0">
                <a:solidFill>
                  <a:srgbClr val="C000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判斷式</a:t>
            </a: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0862" y="1451149"/>
            <a:ext cx="11304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多向判斷方塊是在單項式方塊按擴充項目來建立：拖曳拼塊齒輪上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else 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方塊到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方塊內。每拖曳一次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else if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方塊就新增一個條件式，可視實際需要決定新增條件式個數。</a:t>
            </a:r>
          </a:p>
        </p:txBody>
      </p:sp>
      <p:pic>
        <p:nvPicPr>
          <p:cNvPr id="12" name="圖片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1" t="9223" r="8098" b="6017"/>
          <a:stretch/>
        </p:blipFill>
        <p:spPr bwMode="auto">
          <a:xfrm>
            <a:off x="5004594" y="2465481"/>
            <a:ext cx="2458764" cy="39166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矩形 12"/>
          <p:cNvSpPr/>
          <p:nvPr/>
        </p:nvSpPr>
        <p:spPr>
          <a:xfrm>
            <a:off x="5486400" y="2541318"/>
            <a:ext cx="296884" cy="2493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886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878</Words>
  <Application>Microsoft Office PowerPoint</Application>
  <PresentationFormat>自訂</PresentationFormat>
  <Paragraphs>80</Paragraphs>
  <Slides>16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yizhen</dc:creator>
  <cp:lastModifiedBy>QQ</cp:lastModifiedBy>
  <cp:revision>31</cp:revision>
  <dcterms:created xsi:type="dcterms:W3CDTF">2019-02-22T04:41:13Z</dcterms:created>
  <dcterms:modified xsi:type="dcterms:W3CDTF">2019-03-16T05:51:02Z</dcterms:modified>
</cp:coreProperties>
</file>